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3" r:id="rId3"/>
    <p:sldId id="262" r:id="rId4"/>
    <p:sldId id="272" r:id="rId5"/>
    <p:sldId id="270" r:id="rId6"/>
    <p:sldId id="261" r:id="rId7"/>
    <p:sldId id="259" r:id="rId8"/>
    <p:sldId id="273" r:id="rId9"/>
    <p:sldId id="257" r:id="rId10"/>
    <p:sldId id="265" r:id="rId11"/>
    <p:sldId id="269" r:id="rId12"/>
    <p:sldId id="268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CBC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298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88301-D126-450C-A0C8-81B923DAE96C}" type="datetimeFigureOut">
              <a:rPr lang="en-NZ" smtClean="0"/>
              <a:t>5/07/2012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9A547-03F8-4A5F-A5FC-4F2B09C06A02}" type="slidenum">
              <a:rPr lang="en-NZ" smtClean="0"/>
              <a:t>‹#›</a:t>
            </a:fld>
            <a:endParaRPr lang="en-NZ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88301-D126-450C-A0C8-81B923DAE96C}" type="datetimeFigureOut">
              <a:rPr lang="en-NZ" smtClean="0"/>
              <a:t>5/07/2012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9A547-03F8-4A5F-A5FC-4F2B09C06A0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88301-D126-450C-A0C8-81B923DAE96C}" type="datetimeFigureOut">
              <a:rPr lang="en-NZ" smtClean="0"/>
              <a:t>5/07/2012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9A547-03F8-4A5F-A5FC-4F2B09C06A0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88301-D126-450C-A0C8-81B923DAE96C}" type="datetimeFigureOut">
              <a:rPr lang="en-NZ" smtClean="0"/>
              <a:t>5/07/2012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9A547-03F8-4A5F-A5FC-4F2B09C06A0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88301-D126-450C-A0C8-81B923DAE96C}" type="datetimeFigureOut">
              <a:rPr lang="en-NZ" smtClean="0"/>
              <a:t>5/07/2012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9A547-03F8-4A5F-A5FC-4F2B09C06A02}" type="slidenum">
              <a:rPr lang="en-NZ" smtClean="0"/>
              <a:t>‹#›</a:t>
            </a:fld>
            <a:endParaRPr lang="en-NZ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88301-D126-450C-A0C8-81B923DAE96C}" type="datetimeFigureOut">
              <a:rPr lang="en-NZ" smtClean="0"/>
              <a:t>5/07/2012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9A547-03F8-4A5F-A5FC-4F2B09C06A0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88301-D126-450C-A0C8-81B923DAE96C}" type="datetimeFigureOut">
              <a:rPr lang="en-NZ" smtClean="0"/>
              <a:t>5/07/2012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9A547-03F8-4A5F-A5FC-4F2B09C06A02}" type="slidenum">
              <a:rPr lang="en-NZ" smtClean="0"/>
              <a:t>‹#›</a:t>
            </a:fld>
            <a:endParaRPr lang="en-NZ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88301-D126-450C-A0C8-81B923DAE96C}" type="datetimeFigureOut">
              <a:rPr lang="en-NZ" smtClean="0"/>
              <a:t>5/07/2012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9A547-03F8-4A5F-A5FC-4F2B09C06A0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88301-D126-450C-A0C8-81B923DAE96C}" type="datetimeFigureOut">
              <a:rPr lang="en-NZ" smtClean="0"/>
              <a:t>5/07/2012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9A547-03F8-4A5F-A5FC-4F2B09C06A0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88301-D126-450C-A0C8-81B923DAE96C}" type="datetimeFigureOut">
              <a:rPr lang="en-NZ" smtClean="0"/>
              <a:t>5/07/2012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9A547-03F8-4A5F-A5FC-4F2B09C06A02}" type="slidenum">
              <a:rPr lang="en-NZ" smtClean="0"/>
              <a:t>‹#›</a:t>
            </a:fld>
            <a:endParaRPr lang="en-NZ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88301-D126-450C-A0C8-81B923DAE96C}" type="datetimeFigureOut">
              <a:rPr lang="en-NZ" smtClean="0"/>
              <a:t>5/07/2012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9A547-03F8-4A5F-A5FC-4F2B09C06A0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BE88301-D126-450C-A0C8-81B923DAE96C}" type="datetimeFigureOut">
              <a:rPr lang="en-NZ" smtClean="0"/>
              <a:t>5/07/2012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A8F9A547-03F8-4A5F-A5FC-4F2B09C06A02}" type="slidenum">
              <a:rPr lang="en-NZ" smtClean="0"/>
              <a:t>‹#›</a:t>
            </a:fld>
            <a:endParaRPr lang="en-NZ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aitkene@freyberg.ac.nz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../../Year%2011/11EP-102/1.10%2090854%20Personal%20Reading/Thinking%20about%20texts%20-%20prompts%20for%201.10.docx" TargetMode="External"/><Relationship Id="rId2" Type="http://schemas.openxmlformats.org/officeDocument/2006/relationships/slide" Target="slide11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www.420characters.net/note.html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../../Year%209/9X%20(Understanding%20Diversity)/Term%202/Whale%20Rider/New%20folder/Reading%20of%20nuclear%20testing%20article.doc" TargetMode="External"/><Relationship Id="rId2" Type="http://schemas.openxmlformats.org/officeDocument/2006/relationships/hyperlink" Target="http://canterbury.cyberplace.org.nz/peace/nukenviro.html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hyperlink" Target="http://www.reading.org/Publish.aspx?page=/publications/bbv/books/bk502/abstracts/bk502-18-spear-swerling.html&amp;mode=redirect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57200" y="273050"/>
            <a:ext cx="8003232" cy="11620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NZ" sz="2400" dirty="0"/>
              <a:t>Igniting  Understanding through Reading Comprehension Strategies Instructions</a:t>
            </a:r>
            <a:endParaRPr lang="en-NZ" sz="2200" dirty="0"/>
          </a:p>
        </p:txBody>
      </p:sp>
      <p:sp>
        <p:nvSpPr>
          <p:cNvPr id="4" name="Text Placeholder 3"/>
          <p:cNvSpPr txBox="1">
            <a:spLocks/>
          </p:cNvSpPr>
          <p:nvPr/>
        </p:nvSpPr>
        <p:spPr>
          <a:xfrm>
            <a:off x="457200" y="1435100"/>
            <a:ext cx="8003232" cy="4691063"/>
          </a:xfrm>
          <a:prstGeom prst="rect">
            <a:avLst/>
          </a:prstGeom>
          <a:solidFill>
            <a:srgbClr val="FFFFCC"/>
          </a:solidFill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NZ" sz="3000" dirty="0" smtClean="0">
                <a:latin typeface="Aharoni" pitchFamily="2" charset="-79"/>
                <a:cs typeface="Aharoni" pitchFamily="2" charset="-79"/>
              </a:rPr>
              <a:t>DO NOW:</a:t>
            </a:r>
          </a:p>
          <a:p>
            <a:pPr marL="0" indent="0" algn="ctr">
              <a:buNone/>
            </a:pPr>
            <a:r>
              <a:rPr lang="en-NZ" sz="3000" dirty="0" smtClean="0">
                <a:latin typeface="Arial" pitchFamily="34" charset="0"/>
                <a:cs typeface="Arial" pitchFamily="34" charset="0"/>
              </a:rPr>
              <a:t>Please take a sheet and complete the first two columns of the K-W-L chart</a:t>
            </a:r>
          </a:p>
          <a:p>
            <a:pPr marL="0" indent="0" algn="ctr">
              <a:buNone/>
            </a:pPr>
            <a:endParaRPr lang="en-NZ" sz="3000" dirty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endParaRPr lang="en-NZ" sz="2600" i="1" dirty="0" smtClean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en-NZ" sz="2600" i="1" dirty="0" smtClean="0">
                <a:latin typeface="Arial" pitchFamily="34" charset="0"/>
                <a:cs typeface="Arial" pitchFamily="34" charset="0"/>
              </a:rPr>
              <a:t>If you would like this PowerPoint now, please email me and I will forward it to you before we begin.</a:t>
            </a:r>
          </a:p>
          <a:p>
            <a:pPr marL="0" indent="0" algn="ctr">
              <a:buNone/>
            </a:pPr>
            <a:r>
              <a:rPr lang="en-NZ" sz="3000" dirty="0" smtClean="0">
                <a:hlinkClick r:id="rId2"/>
              </a:rPr>
              <a:t>aitkene@freyberg.ac.nz</a:t>
            </a:r>
            <a:r>
              <a:rPr lang="en-NZ" sz="30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2068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6021288"/>
            <a:ext cx="8568952" cy="654968"/>
          </a:xfrm>
          <a:solidFill>
            <a:srgbClr val="FFBCBC">
              <a:alpha val="50196"/>
            </a:srgbClr>
          </a:solidFill>
        </p:spPr>
        <p:txBody>
          <a:bodyPr>
            <a:normAutofit/>
          </a:bodyPr>
          <a:lstStyle/>
          <a:p>
            <a:r>
              <a:rPr lang="en-NZ" sz="2500" dirty="0" smtClean="0"/>
              <a:t>Activities to help students become aware of reading strategies</a:t>
            </a:r>
            <a:endParaRPr lang="en-NZ" sz="2500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idx="1"/>
          </p:nvPr>
        </p:nvSpPr>
        <p:spPr>
          <a:xfrm>
            <a:off x="539552" y="620688"/>
            <a:ext cx="3888431" cy="639762"/>
          </a:xfrm>
          <a:solidFill>
            <a:srgbClr val="FFFFCC"/>
          </a:solidFill>
        </p:spPr>
        <p:txBody>
          <a:bodyPr/>
          <a:lstStyle/>
          <a:p>
            <a:r>
              <a:rPr lang="en-NZ" dirty="0" smtClean="0"/>
              <a:t>STRATEGIES</a:t>
            </a:r>
            <a:endParaRPr lang="en-NZ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552" y="1340768"/>
            <a:ext cx="3888432" cy="4680520"/>
          </a:xfr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lvl="0">
              <a:lnSpc>
                <a:spcPct val="115000"/>
              </a:lnSpc>
              <a:buClr>
                <a:srgbClr val="B2A1C7"/>
              </a:buClr>
              <a:buSzPts val="2000"/>
              <a:buFont typeface="Symbol"/>
              <a:buChar char=""/>
            </a:pPr>
            <a:r>
              <a:rPr lang="en-NZ" sz="3100" dirty="0" smtClean="0">
                <a:latin typeface="Arial" pitchFamily="34" charset="0"/>
                <a:ea typeface="Calibri"/>
                <a:cs typeface="Arial" pitchFamily="34" charset="0"/>
              </a:rPr>
              <a:t>Skimming</a:t>
            </a:r>
          </a:p>
          <a:p>
            <a:pPr lvl="0">
              <a:lnSpc>
                <a:spcPct val="115000"/>
              </a:lnSpc>
              <a:buClr>
                <a:srgbClr val="B2A1C7"/>
              </a:buClr>
              <a:buSzPts val="2000"/>
              <a:buFont typeface="Symbol"/>
              <a:buChar char=""/>
            </a:pPr>
            <a:r>
              <a:rPr lang="en-NZ" sz="3100" dirty="0" smtClean="0">
                <a:latin typeface="Arial" pitchFamily="34" charset="0"/>
                <a:ea typeface="Calibri"/>
                <a:cs typeface="Arial" pitchFamily="34" charset="0"/>
              </a:rPr>
              <a:t>Scanning</a:t>
            </a:r>
          </a:p>
          <a:p>
            <a:pPr lvl="0">
              <a:lnSpc>
                <a:spcPct val="115000"/>
              </a:lnSpc>
              <a:buClr>
                <a:srgbClr val="B2A1C7"/>
              </a:buClr>
              <a:buSzPts val="2000"/>
              <a:buFont typeface="Symbol"/>
              <a:buChar char=""/>
            </a:pPr>
            <a:r>
              <a:rPr lang="en-NZ" sz="3100" dirty="0" smtClean="0">
                <a:latin typeface="Arial" pitchFamily="34" charset="0"/>
                <a:ea typeface="Calibri"/>
                <a:cs typeface="Arial" pitchFamily="34" charset="0"/>
              </a:rPr>
              <a:t>Asking Questions </a:t>
            </a:r>
          </a:p>
          <a:p>
            <a:pPr lvl="0">
              <a:lnSpc>
                <a:spcPct val="115000"/>
              </a:lnSpc>
              <a:buClr>
                <a:srgbClr val="B2A1C7"/>
              </a:buClr>
              <a:buSzPts val="2000"/>
              <a:buFont typeface="Symbol"/>
              <a:buChar char=""/>
            </a:pPr>
            <a:r>
              <a:rPr lang="en-NZ" sz="3100" dirty="0" smtClean="0">
                <a:latin typeface="Arial" pitchFamily="34" charset="0"/>
                <a:ea typeface="Calibri"/>
                <a:cs typeface="Arial" pitchFamily="34" charset="0"/>
              </a:rPr>
              <a:t>Clarifying Vocabulary</a:t>
            </a:r>
          </a:p>
          <a:p>
            <a:pPr lvl="0">
              <a:lnSpc>
                <a:spcPct val="115000"/>
              </a:lnSpc>
              <a:buClr>
                <a:srgbClr val="B2A1C7"/>
              </a:buClr>
              <a:buSzPts val="2000"/>
              <a:buFont typeface="Symbol"/>
              <a:buChar char=""/>
            </a:pPr>
            <a:r>
              <a:rPr lang="en-NZ" sz="3100" dirty="0" smtClean="0">
                <a:latin typeface="Arial" pitchFamily="34" charset="0"/>
                <a:ea typeface="Calibri"/>
                <a:cs typeface="Arial" pitchFamily="34" charset="0"/>
              </a:rPr>
              <a:t>Visualising</a:t>
            </a:r>
          </a:p>
          <a:p>
            <a:pPr lvl="0">
              <a:lnSpc>
                <a:spcPct val="115000"/>
              </a:lnSpc>
              <a:buClr>
                <a:srgbClr val="B2A1C7"/>
              </a:buClr>
              <a:buSzPts val="2000"/>
              <a:buFont typeface="Symbol"/>
              <a:buChar char=""/>
            </a:pPr>
            <a:r>
              <a:rPr lang="en-NZ" sz="3100" dirty="0" smtClean="0">
                <a:latin typeface="Arial" pitchFamily="34" charset="0"/>
                <a:ea typeface="Calibri"/>
                <a:cs typeface="Arial" pitchFamily="34" charset="0"/>
              </a:rPr>
              <a:t>Making Inferences/ Inferring</a:t>
            </a:r>
          </a:p>
          <a:p>
            <a:pPr lvl="0">
              <a:lnSpc>
                <a:spcPct val="115000"/>
              </a:lnSpc>
              <a:buClr>
                <a:srgbClr val="B2A1C7"/>
              </a:buClr>
              <a:buSzPts val="2000"/>
              <a:buFont typeface="Symbol"/>
              <a:buChar char=""/>
            </a:pPr>
            <a:r>
              <a:rPr lang="en-NZ" sz="3100" dirty="0" smtClean="0">
                <a:latin typeface="Arial" pitchFamily="34" charset="0"/>
                <a:ea typeface="Calibri"/>
                <a:cs typeface="Arial" pitchFamily="34" charset="0"/>
              </a:rPr>
              <a:t>Making Connections</a:t>
            </a:r>
          </a:p>
          <a:p>
            <a:pPr lvl="0">
              <a:lnSpc>
                <a:spcPct val="115000"/>
              </a:lnSpc>
              <a:buClr>
                <a:srgbClr val="B2A1C7"/>
              </a:buClr>
              <a:buSzPts val="2000"/>
              <a:buFont typeface="Symbol"/>
              <a:buChar char=""/>
            </a:pPr>
            <a:r>
              <a:rPr lang="en-NZ" sz="3100" dirty="0" smtClean="0">
                <a:latin typeface="Arial" pitchFamily="34" charset="0"/>
                <a:ea typeface="Calibri"/>
                <a:cs typeface="Arial" pitchFamily="34" charset="0"/>
              </a:rPr>
              <a:t>Determining Important Ideas</a:t>
            </a:r>
          </a:p>
          <a:p>
            <a:pPr lvl="0">
              <a:lnSpc>
                <a:spcPct val="115000"/>
              </a:lnSpc>
              <a:buClr>
                <a:srgbClr val="B2A1C7"/>
              </a:buClr>
              <a:buSzPts val="2000"/>
              <a:buFont typeface="Symbol"/>
              <a:buChar char=""/>
            </a:pPr>
            <a:r>
              <a:rPr lang="en-NZ" sz="3100" dirty="0" smtClean="0">
                <a:latin typeface="Arial" pitchFamily="34" charset="0"/>
                <a:ea typeface="Calibri"/>
                <a:cs typeface="Arial" pitchFamily="34" charset="0"/>
              </a:rPr>
              <a:t>Synthesising   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buClr>
                <a:srgbClr val="B2A1C7"/>
              </a:buClr>
              <a:buSzPts val="2000"/>
              <a:buFont typeface="Symbol"/>
              <a:buChar char=""/>
            </a:pPr>
            <a:r>
              <a:rPr lang="en-NZ" sz="3100" dirty="0" smtClean="0">
                <a:latin typeface="Arial" pitchFamily="34" charset="0"/>
                <a:ea typeface="Calibri"/>
                <a:cs typeface="Arial" pitchFamily="34" charset="0"/>
              </a:rPr>
              <a:t>Repairing Comprehension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solidFill>
            <a:srgbClr val="FFFFCC"/>
          </a:solidFill>
        </p:spPr>
        <p:txBody>
          <a:bodyPr/>
          <a:lstStyle/>
          <a:p>
            <a:r>
              <a:rPr lang="en-NZ" dirty="0" smtClean="0"/>
              <a:t>LEARNING ACTIVITIES</a:t>
            </a:r>
            <a:endParaRPr lang="en-NZ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71264" cy="4692024"/>
          </a:xfr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NZ" sz="2200" dirty="0" smtClean="0">
                <a:latin typeface="Arial" pitchFamily="34" charset="0"/>
                <a:cs typeface="Arial" pitchFamily="34" charset="0"/>
              </a:rPr>
              <a:t>Memory party game</a:t>
            </a:r>
          </a:p>
          <a:p>
            <a:pPr>
              <a:buFont typeface="Wingdings" pitchFamily="2" charset="2"/>
              <a:buChar char="Ø"/>
            </a:pPr>
            <a:r>
              <a:rPr lang="en-NZ" sz="2200" dirty="0" smtClean="0">
                <a:latin typeface="Arial" pitchFamily="34" charset="0"/>
                <a:cs typeface="Arial" pitchFamily="34" charset="0"/>
              </a:rPr>
              <a:t>Quick-fire quiz (beep)</a:t>
            </a:r>
          </a:p>
          <a:p>
            <a:pPr>
              <a:buFont typeface="Wingdings" pitchFamily="2" charset="2"/>
              <a:buChar char="Ø"/>
            </a:pPr>
            <a:r>
              <a:rPr lang="en-NZ" sz="2200" dirty="0" smtClean="0">
                <a:latin typeface="Arial" pitchFamily="34" charset="0"/>
                <a:cs typeface="Arial" pitchFamily="34" charset="0"/>
              </a:rPr>
              <a:t>Sticky-notes</a:t>
            </a:r>
          </a:p>
          <a:p>
            <a:pPr>
              <a:buFont typeface="Wingdings" pitchFamily="2" charset="2"/>
              <a:buChar char="Ø"/>
            </a:pPr>
            <a:r>
              <a:rPr lang="en-NZ" sz="2200" dirty="0" smtClean="0">
                <a:latin typeface="Arial" pitchFamily="34" charset="0"/>
                <a:cs typeface="Arial" pitchFamily="34" charset="0"/>
              </a:rPr>
              <a:t>Dictionary races</a:t>
            </a:r>
          </a:p>
          <a:p>
            <a:pPr>
              <a:buFont typeface="Wingdings" pitchFamily="2" charset="2"/>
              <a:buChar char="Ø"/>
            </a:pPr>
            <a:r>
              <a:rPr lang="en-NZ" sz="2200" dirty="0" smtClean="0">
                <a:latin typeface="Arial" pitchFamily="34" charset="0"/>
                <a:cs typeface="Arial" pitchFamily="34" charset="0"/>
              </a:rPr>
              <a:t>Drawing pictures</a:t>
            </a:r>
          </a:p>
          <a:p>
            <a:pPr>
              <a:buFont typeface="Wingdings" pitchFamily="2" charset="2"/>
              <a:buChar char="Ø"/>
            </a:pPr>
            <a:r>
              <a:rPr lang="en-NZ" sz="2200" dirty="0" smtClean="0">
                <a:latin typeface="Arial" pitchFamily="34" charset="0"/>
                <a:cs typeface="Arial" pitchFamily="34" charset="0"/>
                <a:hlinkClick r:id="rId2" action="ppaction://hlinksldjump"/>
              </a:rPr>
              <a:t>Matching meanings or single-statement competitions</a:t>
            </a:r>
            <a:r>
              <a:rPr lang="en-NZ" sz="2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NZ" sz="2200" dirty="0" smtClean="0">
                <a:latin typeface="Arial" pitchFamily="34" charset="0"/>
                <a:cs typeface="Arial" pitchFamily="34" charset="0"/>
              </a:rPr>
            </a:br>
            <a:endParaRPr lang="en-NZ" sz="2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NZ" sz="2200" dirty="0" smtClean="0">
                <a:latin typeface="Arial" pitchFamily="34" charset="0"/>
                <a:cs typeface="Arial" pitchFamily="34" charset="0"/>
                <a:hlinkClick r:id="rId3" action="ppaction://hlinkfile"/>
              </a:rPr>
              <a:t>T-S T-T T-W Y-chart</a:t>
            </a:r>
            <a:endParaRPr lang="en-NZ" sz="2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NZ" sz="2200" dirty="0" smtClean="0">
                <a:latin typeface="Arial" pitchFamily="34" charset="0"/>
                <a:cs typeface="Arial" pitchFamily="34" charset="0"/>
              </a:rPr>
              <a:t>Acetate sheets (OHTs) &amp; w/b pens</a:t>
            </a:r>
            <a:br>
              <a:rPr lang="en-NZ" sz="2200" dirty="0" smtClean="0">
                <a:latin typeface="Arial" pitchFamily="34" charset="0"/>
                <a:cs typeface="Arial" pitchFamily="34" charset="0"/>
              </a:rPr>
            </a:br>
            <a:endParaRPr lang="en-NZ" sz="2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NZ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Character-limit summaries</a:t>
            </a:r>
            <a:br>
              <a:rPr lang="en-NZ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n-NZ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NZ" sz="220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  <a:hlinkClick r:id="rId4"/>
              </a:rPr>
              <a:t>420characters.net</a:t>
            </a:r>
            <a:r>
              <a:rPr lang="en-NZ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NZ" sz="2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NZ" sz="2200" dirty="0" smtClean="0">
                <a:latin typeface="Arial" pitchFamily="34" charset="0"/>
                <a:cs typeface="Arial" pitchFamily="34" charset="0"/>
              </a:rPr>
              <a:t>Repeated reading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218546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Inference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407496"/>
          </a:xfrm>
        </p:spPr>
        <p:txBody>
          <a:bodyPr>
            <a:normAutofit/>
          </a:bodyPr>
          <a:lstStyle/>
          <a:p>
            <a:r>
              <a:rPr lang="en-NZ" sz="4000" b="1" dirty="0" smtClean="0">
                <a:latin typeface="Bradley Hand ITC" pitchFamily="66" charset="0"/>
              </a:rPr>
              <a:t>The woman swore as the piece of </a:t>
            </a:r>
            <a:r>
              <a:rPr lang="en-NZ" sz="4000" b="1" dirty="0" err="1" smtClean="0">
                <a:latin typeface="Bradley Hand ITC" pitchFamily="66" charset="0"/>
              </a:rPr>
              <a:t>lego</a:t>
            </a:r>
            <a:r>
              <a:rPr lang="en-NZ" sz="4000" b="1" dirty="0" smtClean="0">
                <a:latin typeface="Bradley Hand ITC" pitchFamily="66" charset="0"/>
              </a:rPr>
              <a:t> punctured her heel.</a:t>
            </a:r>
          </a:p>
          <a:p>
            <a:r>
              <a:rPr lang="en-NZ" sz="4000" b="1" dirty="0" smtClean="0">
                <a:latin typeface="Bradley Hand ITC" pitchFamily="66" charset="0"/>
              </a:rPr>
              <a:t>He slammed his fist on the table.</a:t>
            </a:r>
          </a:p>
          <a:p>
            <a:r>
              <a:rPr lang="en-NZ" sz="4000" b="1" dirty="0" smtClean="0">
                <a:latin typeface="Bradley Hand ITC" pitchFamily="66" charset="0"/>
              </a:rPr>
              <a:t>Her face flushed red and she hurriedly looked away.</a:t>
            </a:r>
          </a:p>
          <a:p>
            <a:r>
              <a:rPr lang="en-NZ" sz="4000" b="1" dirty="0" smtClean="0">
                <a:latin typeface="Bradley Hand ITC" pitchFamily="66" charset="0"/>
              </a:rPr>
              <a:t>He tiptoed down the passage stifling the need to laugh.</a:t>
            </a:r>
          </a:p>
          <a:p>
            <a:endParaRPr lang="en-NZ" dirty="0"/>
          </a:p>
        </p:txBody>
      </p:sp>
      <p:sp>
        <p:nvSpPr>
          <p:cNvPr id="4" name="Curved Up Arrow 3">
            <a:hlinkClick r:id="rId2" action="ppaction://hlinksldjump"/>
          </p:cNvPr>
          <p:cNvSpPr/>
          <p:nvPr/>
        </p:nvSpPr>
        <p:spPr>
          <a:xfrm>
            <a:off x="7164288" y="6021288"/>
            <a:ext cx="504056" cy="28803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968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Final thoughts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842448" cy="3886200"/>
          </a:xfrm>
        </p:spPr>
        <p:txBody>
          <a:bodyPr>
            <a:normAutofit/>
          </a:bodyPr>
          <a:lstStyle/>
          <a:p>
            <a:r>
              <a:rPr lang="en-NZ" dirty="0" smtClean="0">
                <a:latin typeface="Arial Narrow" pitchFamily="34" charset="0"/>
              </a:rPr>
              <a:t>Repeated reading</a:t>
            </a:r>
          </a:p>
          <a:p>
            <a:r>
              <a:rPr lang="en-NZ" dirty="0" smtClean="0">
                <a:latin typeface="Arial Narrow" pitchFamily="34" charset="0"/>
              </a:rPr>
              <a:t>School Journals</a:t>
            </a:r>
          </a:p>
          <a:p>
            <a:r>
              <a:rPr lang="en-NZ" dirty="0" smtClean="0">
                <a:latin typeface="Arial Narrow" pitchFamily="34" charset="0"/>
              </a:rPr>
              <a:t>Don’t shy away from challenging your students and use real texts </a:t>
            </a:r>
            <a:r>
              <a:rPr lang="en-NZ" sz="1200" dirty="0" smtClean="0">
                <a:latin typeface="Arial Narrow" pitchFamily="34" charset="0"/>
              </a:rPr>
              <a:t>(e.g. </a:t>
            </a:r>
            <a:r>
              <a:rPr lang="en-US" sz="1200" u="sng" dirty="0" smtClean="0">
                <a:latin typeface="Arial Narrow" pitchFamily="34" charset="0"/>
                <a:hlinkClick r:id="rId2"/>
              </a:rPr>
              <a:t>http</a:t>
            </a:r>
            <a:r>
              <a:rPr lang="en-US" sz="1200" u="sng" dirty="0">
                <a:latin typeface="Arial Narrow" pitchFamily="34" charset="0"/>
                <a:hlinkClick r:id="rId2"/>
              </a:rPr>
              <a:t>://canterbury.cyberplace.org.nz/peace/nukenviro.html#tests</a:t>
            </a:r>
            <a:r>
              <a:rPr lang="en-US" sz="1200" dirty="0">
                <a:latin typeface="Arial Narrow" pitchFamily="34" charset="0"/>
              </a:rPr>
              <a:t> </a:t>
            </a:r>
            <a:r>
              <a:rPr lang="en-US" sz="1200" dirty="0" smtClean="0">
                <a:latin typeface="Arial Narrow" pitchFamily="34" charset="0"/>
              </a:rPr>
              <a:t>; </a:t>
            </a:r>
            <a:r>
              <a:rPr lang="en-US" sz="1200" dirty="0" smtClean="0">
                <a:latin typeface="Arial Narrow" pitchFamily="34" charset="0"/>
                <a:hlinkClick r:id="rId3" action="ppaction://hlinkfile"/>
              </a:rPr>
              <a:t>Reading of nuclear testing article</a:t>
            </a:r>
            <a:r>
              <a:rPr lang="en-US" sz="1200" dirty="0" smtClean="0">
                <a:latin typeface="Arial Narrow" pitchFamily="34" charset="0"/>
              </a:rPr>
              <a:t>)</a:t>
            </a:r>
            <a:endParaRPr lang="en-NZ" sz="1200" dirty="0">
              <a:latin typeface="Arial Narrow" pitchFamily="34" charset="0"/>
            </a:endParaRPr>
          </a:p>
          <a:p>
            <a:endParaRPr lang="en-NZ" dirty="0" smtClean="0">
              <a:latin typeface="Arial Narrow" pitchFamily="34" charset="0"/>
            </a:endParaRPr>
          </a:p>
          <a:p>
            <a:r>
              <a:rPr lang="en-NZ" dirty="0" err="1" smtClean="0">
                <a:latin typeface="Arial Narrow" pitchFamily="34" charset="0"/>
              </a:rPr>
              <a:t>Literacy@Freyberg</a:t>
            </a:r>
            <a:endParaRPr lang="en-NZ" dirty="0" smtClean="0">
              <a:latin typeface="Arial Narrow" pitchFamily="34" charset="0"/>
            </a:endParaRPr>
          </a:p>
          <a:p>
            <a:endParaRPr lang="en-NZ" dirty="0">
              <a:latin typeface="Arial Narrow" pitchFamily="34" charset="0"/>
            </a:endParaRPr>
          </a:p>
          <a:p>
            <a:pPr marL="0" indent="0">
              <a:buNone/>
            </a:pPr>
            <a:endParaRPr lang="en-NZ" b="1" dirty="0" smtClean="0">
              <a:latin typeface="Arial Narrow" pitchFamily="34" charset="0"/>
            </a:endParaRPr>
          </a:p>
          <a:p>
            <a:r>
              <a:rPr lang="en-NZ" sz="2600" b="1" dirty="0">
                <a:latin typeface="Arial Narrow" pitchFamily="34" charset="0"/>
              </a:rPr>
              <a:t>W</a:t>
            </a:r>
            <a:r>
              <a:rPr lang="en-NZ" sz="2600" b="1" dirty="0" smtClean="0">
                <a:latin typeface="Arial Narrow" pitchFamily="34" charset="0"/>
              </a:rPr>
              <a:t>hat can you do in your class in the next term/month?</a:t>
            </a:r>
          </a:p>
        </p:txBody>
      </p:sp>
    </p:spTree>
    <p:extLst>
      <p:ext uri="{BB962C8B-B14F-4D97-AF65-F5344CB8AC3E}">
        <p14:creationId xmlns:p14="http://schemas.microsoft.com/office/powerpoint/2010/main" val="1573509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NZ" dirty="0" smtClean="0"/>
              <a:t>RESOURCES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n-NZ" dirty="0" smtClean="0"/>
              <a:t>Strategies that Work: Teaching Comprehension for Understanding and Engagement – Harvey &amp; </a:t>
            </a:r>
            <a:r>
              <a:rPr lang="en-NZ" dirty="0" err="1" smtClean="0"/>
              <a:t>Goudvis</a:t>
            </a:r>
            <a:r>
              <a:rPr lang="en-NZ" dirty="0" smtClean="0"/>
              <a:t>, 2007. (book)</a:t>
            </a: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dirty="0" smtClean="0"/>
              <a:t>Teaching Reading Comprehension – Alison Davis</a:t>
            </a:r>
          </a:p>
          <a:p>
            <a:pPr marL="0" indent="0">
              <a:buNone/>
            </a:pPr>
            <a:r>
              <a:rPr lang="en-NZ" dirty="0" smtClean="0"/>
              <a:t>(book)</a:t>
            </a: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dirty="0" smtClean="0"/>
              <a:t>CSI: Comprehension Strategies Instruction (box)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76796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3991" y="1159804"/>
            <a:ext cx="29899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NZ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POP QUIZ</a:t>
            </a:r>
            <a:endParaRPr lang="en-NZ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93991" y="272096"/>
            <a:ext cx="7787208" cy="85169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NZ" sz="2400" dirty="0" smtClean="0"/>
              <a:t>Igniting  Understanding through Reading Comprehension Strategies Instructions</a:t>
            </a:r>
            <a:endParaRPr lang="en-NZ" sz="2200" dirty="0"/>
          </a:p>
        </p:txBody>
      </p:sp>
      <p:sp>
        <p:nvSpPr>
          <p:cNvPr id="8" name="Rectangle 7"/>
          <p:cNvSpPr/>
          <p:nvPr/>
        </p:nvSpPr>
        <p:spPr>
          <a:xfrm>
            <a:off x="539552" y="2204864"/>
            <a:ext cx="8352928" cy="37444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Rectangle 6"/>
          <p:cNvSpPr/>
          <p:nvPr/>
        </p:nvSpPr>
        <p:spPr>
          <a:xfrm>
            <a:off x="559462" y="2204864"/>
            <a:ext cx="4572000" cy="380873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lnSpc>
                <a:spcPct val="115000"/>
              </a:lnSpc>
              <a:buClr>
                <a:srgbClr val="B2A1C7"/>
              </a:buClr>
              <a:buSzPts val="2000"/>
              <a:buFont typeface="Symbol"/>
              <a:buChar char=""/>
            </a:pPr>
            <a:r>
              <a:rPr lang="en-NZ" sz="3000" dirty="0">
                <a:solidFill>
                  <a:schemeClr val="bg1"/>
                </a:solidFill>
                <a:ea typeface="Calibri"/>
                <a:cs typeface="Times New Roman"/>
              </a:rPr>
              <a:t>Skimming</a:t>
            </a:r>
          </a:p>
          <a:p>
            <a:pPr marL="342900" lvl="0" indent="-342900">
              <a:lnSpc>
                <a:spcPct val="115000"/>
              </a:lnSpc>
              <a:buClr>
                <a:srgbClr val="B2A1C7"/>
              </a:buClr>
              <a:buSzPts val="2000"/>
              <a:buFont typeface="Symbol"/>
              <a:buChar char=""/>
            </a:pPr>
            <a:r>
              <a:rPr lang="en-NZ" sz="3000" dirty="0">
                <a:solidFill>
                  <a:schemeClr val="bg1"/>
                </a:solidFill>
                <a:ea typeface="Calibri"/>
                <a:cs typeface="Times New Roman"/>
              </a:rPr>
              <a:t>Scanning</a:t>
            </a:r>
          </a:p>
          <a:p>
            <a:pPr marL="342900" lvl="0" indent="-342900">
              <a:lnSpc>
                <a:spcPct val="115000"/>
              </a:lnSpc>
              <a:buClr>
                <a:srgbClr val="B2A1C7"/>
              </a:buClr>
              <a:buSzPts val="2000"/>
              <a:buFont typeface="Symbol"/>
              <a:buChar char=""/>
            </a:pPr>
            <a:r>
              <a:rPr lang="en-NZ" sz="3000" dirty="0">
                <a:solidFill>
                  <a:schemeClr val="bg1"/>
                </a:solidFill>
                <a:ea typeface="Calibri"/>
                <a:cs typeface="Times New Roman"/>
              </a:rPr>
              <a:t>Asking Questions </a:t>
            </a:r>
          </a:p>
          <a:p>
            <a:pPr marL="342900" lvl="0" indent="-342900">
              <a:lnSpc>
                <a:spcPct val="115000"/>
              </a:lnSpc>
              <a:buClr>
                <a:srgbClr val="B2A1C7"/>
              </a:buClr>
              <a:buSzPts val="2000"/>
              <a:buFont typeface="Symbol"/>
              <a:buChar char=""/>
            </a:pPr>
            <a:r>
              <a:rPr lang="en-NZ" sz="3000" dirty="0">
                <a:solidFill>
                  <a:schemeClr val="bg1"/>
                </a:solidFill>
                <a:ea typeface="Calibri"/>
                <a:cs typeface="Times New Roman"/>
              </a:rPr>
              <a:t>Clarifying Vocabulary</a:t>
            </a:r>
          </a:p>
          <a:p>
            <a:pPr marL="342900" lvl="0" indent="-342900">
              <a:lnSpc>
                <a:spcPct val="115000"/>
              </a:lnSpc>
              <a:buClr>
                <a:srgbClr val="B2A1C7"/>
              </a:buClr>
              <a:buSzPts val="2000"/>
              <a:buFont typeface="Symbol"/>
              <a:buChar char=""/>
            </a:pPr>
            <a:r>
              <a:rPr lang="en-NZ" sz="3000" dirty="0" smtClean="0">
                <a:solidFill>
                  <a:schemeClr val="bg1"/>
                </a:solidFill>
                <a:ea typeface="Calibri"/>
                <a:cs typeface="Times New Roman"/>
              </a:rPr>
              <a:t>Visualising</a:t>
            </a:r>
          </a:p>
          <a:p>
            <a:pPr marL="342900" indent="-342900">
              <a:lnSpc>
                <a:spcPct val="115000"/>
              </a:lnSpc>
              <a:buClr>
                <a:srgbClr val="B2A1C7"/>
              </a:buClr>
              <a:buSzPts val="2000"/>
              <a:buFont typeface="Symbol"/>
              <a:buChar char=""/>
            </a:pPr>
            <a:r>
              <a:rPr lang="en-NZ" sz="3000" dirty="0">
                <a:solidFill>
                  <a:schemeClr val="bg1"/>
                </a:solidFill>
                <a:ea typeface="Calibri"/>
                <a:cs typeface="Times New Roman"/>
              </a:rPr>
              <a:t>Making Inferences/ </a:t>
            </a:r>
            <a:r>
              <a:rPr lang="en-NZ" sz="3000" dirty="0" smtClean="0">
                <a:solidFill>
                  <a:schemeClr val="bg1"/>
                </a:solidFill>
                <a:ea typeface="Calibri"/>
                <a:cs typeface="Times New Roman"/>
              </a:rPr>
              <a:t>Inferring</a:t>
            </a:r>
            <a:endParaRPr lang="en-NZ" sz="3000" dirty="0">
              <a:solidFill>
                <a:schemeClr val="bg1"/>
              </a:solidFill>
              <a:ea typeface="Calibri"/>
              <a:cs typeface="Times New Roman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320480" y="2194807"/>
            <a:ext cx="4572000" cy="274690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lnSpc>
                <a:spcPct val="115000"/>
              </a:lnSpc>
              <a:buClr>
                <a:srgbClr val="B2A1C7"/>
              </a:buClr>
              <a:buSzPts val="2000"/>
              <a:buFont typeface="Symbol"/>
              <a:buChar char=""/>
            </a:pPr>
            <a:r>
              <a:rPr lang="en-NZ" sz="3000" dirty="0" smtClean="0">
                <a:solidFill>
                  <a:schemeClr val="bg1"/>
                </a:solidFill>
                <a:ea typeface="Calibri"/>
                <a:cs typeface="Times New Roman"/>
              </a:rPr>
              <a:t>Making </a:t>
            </a:r>
            <a:r>
              <a:rPr lang="en-NZ" sz="3000" dirty="0">
                <a:solidFill>
                  <a:schemeClr val="bg1"/>
                </a:solidFill>
                <a:ea typeface="Calibri"/>
                <a:cs typeface="Times New Roman"/>
              </a:rPr>
              <a:t>Connections</a:t>
            </a:r>
          </a:p>
          <a:p>
            <a:pPr marL="342900" lvl="0" indent="-342900">
              <a:lnSpc>
                <a:spcPct val="115000"/>
              </a:lnSpc>
              <a:buClr>
                <a:srgbClr val="B2A1C7"/>
              </a:buClr>
              <a:buSzPts val="2000"/>
              <a:buFont typeface="Symbol"/>
              <a:buChar char=""/>
            </a:pPr>
            <a:r>
              <a:rPr lang="en-NZ" sz="3000" dirty="0">
                <a:solidFill>
                  <a:schemeClr val="bg1"/>
                </a:solidFill>
                <a:ea typeface="Calibri"/>
                <a:cs typeface="Times New Roman"/>
              </a:rPr>
              <a:t>Determining Important Ideas</a:t>
            </a:r>
          </a:p>
          <a:p>
            <a:pPr marL="342900" lvl="0" indent="-342900">
              <a:lnSpc>
                <a:spcPct val="115000"/>
              </a:lnSpc>
              <a:buClr>
                <a:srgbClr val="B2A1C7"/>
              </a:buClr>
              <a:buSzPts val="2000"/>
              <a:buFont typeface="Symbol"/>
              <a:buChar char=""/>
            </a:pPr>
            <a:r>
              <a:rPr lang="en-NZ" sz="3000" dirty="0">
                <a:solidFill>
                  <a:schemeClr val="bg1"/>
                </a:solidFill>
                <a:ea typeface="Calibri"/>
                <a:cs typeface="Times New Roman"/>
              </a:rPr>
              <a:t>Synthesising   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Clr>
                <a:srgbClr val="B2A1C7"/>
              </a:buClr>
              <a:buSzPts val="2000"/>
              <a:buFont typeface="Symbol"/>
              <a:buChar char=""/>
            </a:pPr>
            <a:r>
              <a:rPr lang="en-NZ" sz="3000" dirty="0">
                <a:solidFill>
                  <a:schemeClr val="bg1"/>
                </a:solidFill>
                <a:ea typeface="Calibri"/>
                <a:cs typeface="Times New Roman"/>
              </a:rPr>
              <a:t>Repairing Comprehension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845462" y="6237312"/>
            <a:ext cx="629853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000" dirty="0" smtClean="0">
                <a:solidFill>
                  <a:schemeClr val="accent1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What is reading comprehension?</a:t>
            </a:r>
            <a:endParaRPr lang="en-NZ" sz="3000" dirty="0">
              <a:solidFill>
                <a:schemeClr val="accent1">
                  <a:lumMod val="75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405794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57200" y="273050"/>
            <a:ext cx="3008313" cy="11620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NZ" sz="2400" dirty="0" smtClean="0">
                <a:ea typeface="Calibri"/>
                <a:cs typeface="Times New Roman"/>
              </a:rPr>
              <a:t>MOVING FROM DECODING TO COMPREHENDING</a:t>
            </a:r>
          </a:p>
        </p:txBody>
      </p:sp>
      <p:sp>
        <p:nvSpPr>
          <p:cNvPr id="4" name="Text Placeholder 3"/>
          <p:cNvSpPr txBox="1">
            <a:spLocks/>
          </p:cNvSpPr>
          <p:nvPr/>
        </p:nvSpPr>
        <p:spPr>
          <a:xfrm>
            <a:off x="457200" y="1435100"/>
            <a:ext cx="3008313" cy="4691063"/>
          </a:xfrm>
          <a:prstGeom prst="rect">
            <a:avLst/>
          </a:prstGeom>
          <a:solidFill>
            <a:srgbClr val="FFFFCC"/>
          </a:solidFill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NZ" sz="3000" dirty="0" smtClean="0">
                <a:latin typeface="Aharoni" pitchFamily="2" charset="-79"/>
                <a:cs typeface="Aharoni" pitchFamily="2" charset="-79"/>
              </a:rPr>
              <a:t>Simple View of Reading</a:t>
            </a:r>
          </a:p>
          <a:p>
            <a:pPr marL="0" indent="0" algn="ctr">
              <a:buNone/>
            </a:pPr>
            <a:r>
              <a:rPr lang="en-NZ" sz="3000" dirty="0" smtClean="0"/>
              <a:t>Reading Comprehension</a:t>
            </a:r>
          </a:p>
          <a:p>
            <a:pPr marL="0" indent="0" algn="ctr">
              <a:buNone/>
            </a:pPr>
            <a:r>
              <a:rPr lang="en-NZ" sz="3000" dirty="0" smtClean="0"/>
              <a:t>= </a:t>
            </a:r>
          </a:p>
          <a:p>
            <a:pPr marL="0" indent="0" algn="ctr">
              <a:buNone/>
            </a:pPr>
            <a:r>
              <a:rPr lang="en-NZ" sz="3000" dirty="0" smtClean="0"/>
              <a:t>Decoding </a:t>
            </a:r>
          </a:p>
          <a:p>
            <a:pPr marL="0" indent="0" algn="ctr">
              <a:buNone/>
            </a:pPr>
            <a:r>
              <a:rPr lang="en-NZ" sz="3000" dirty="0" smtClean="0"/>
              <a:t>+</a:t>
            </a:r>
          </a:p>
          <a:p>
            <a:pPr marL="0" indent="0" algn="ctr">
              <a:buNone/>
            </a:pPr>
            <a:r>
              <a:rPr lang="en-NZ" sz="3000" dirty="0" smtClean="0"/>
              <a:t>Language Comprehension (aural)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275856" y="6237312"/>
            <a:ext cx="58681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000" dirty="0" smtClean="0">
                <a:solidFill>
                  <a:schemeClr val="accent1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What are reading disabilities?</a:t>
            </a:r>
            <a:endParaRPr lang="en-NZ" sz="3000" dirty="0">
              <a:solidFill>
                <a:schemeClr val="accent1">
                  <a:lumMod val="75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4" name="Text Placeholder 3"/>
          <p:cNvSpPr txBox="1">
            <a:spLocks/>
          </p:cNvSpPr>
          <p:nvPr/>
        </p:nvSpPr>
        <p:spPr>
          <a:xfrm>
            <a:off x="3631821" y="1313099"/>
            <a:ext cx="5040560" cy="4082631"/>
          </a:xfrm>
          <a:prstGeom prst="rect">
            <a:avLst/>
          </a:prstGeo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NZ" sz="3800" dirty="0" smtClean="0"/>
              <a:t>But proficient reading comprehension is a “complex process involving knowledge, experience, thinking, and teaching” </a:t>
            </a:r>
          </a:p>
          <a:p>
            <a:pPr marL="0" indent="0" algn="r">
              <a:buNone/>
            </a:pPr>
            <a:r>
              <a:rPr lang="en-NZ" sz="1000" dirty="0" smtClean="0"/>
              <a:t>(Durkin, 1994, cited in Harvey &amp; </a:t>
            </a:r>
            <a:r>
              <a:rPr lang="en-NZ" sz="1000" dirty="0" err="1" smtClean="0"/>
              <a:t>Goudvis</a:t>
            </a:r>
            <a:r>
              <a:rPr lang="en-NZ" sz="1000" dirty="0" smtClean="0"/>
              <a:t>, 2007, p. 14)</a:t>
            </a:r>
            <a:endParaRPr lang="en-NZ" sz="1000" dirty="0"/>
          </a:p>
        </p:txBody>
      </p:sp>
      <p:sp>
        <p:nvSpPr>
          <p:cNvPr id="15" name="Rectangle 14"/>
          <p:cNvSpPr/>
          <p:nvPr/>
        </p:nvSpPr>
        <p:spPr>
          <a:xfrm>
            <a:off x="6372200" y="389769"/>
            <a:ext cx="23001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NZ" sz="5400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Alverro</a:t>
            </a:r>
            <a:endParaRPr lang="en-NZ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80113" y="1548255"/>
            <a:ext cx="2952328" cy="181588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NZ" sz="2800" i="1" dirty="0" smtClean="0">
                <a:latin typeface="Candara" pitchFamily="34" charset="0"/>
              </a:rPr>
              <a:t>When a baby giraffe is born it is already six feet tall.</a:t>
            </a:r>
            <a:endParaRPr lang="en-NZ" sz="2800" i="1" dirty="0">
              <a:latin typeface="Candara" pitchFamily="34" charset="0"/>
            </a:endParaRPr>
          </a:p>
        </p:txBody>
      </p:sp>
      <p:pic>
        <p:nvPicPr>
          <p:cNvPr id="17" name="Picture 2" descr="C:\Users\aitkene\AppData\Local\Microsoft\Windows\Temporary Internet Files\Content.IE5\X3BDJ844\MC90019221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5513" y="0"/>
            <a:ext cx="349216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790" y="1737309"/>
            <a:ext cx="28575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0858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15" grpId="0"/>
      <p:bldP spid="15" grpId="1"/>
      <p:bldP spid="16" grpId="0" animBg="1"/>
      <p:bldP spid="16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96" t="22026" r="20586" b="14768"/>
          <a:stretch/>
        </p:blipFill>
        <p:spPr bwMode="auto">
          <a:xfrm>
            <a:off x="966738" y="682012"/>
            <a:ext cx="7307368" cy="4879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69300" y="331355"/>
            <a:ext cx="2125216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>
              <a:schemeClr val="bg1">
                <a:alpha val="40000"/>
              </a:schemeClr>
            </a:glow>
            <a:softEdge rad="1016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NZ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DYSLEXIA</a:t>
            </a:r>
            <a:endParaRPr lang="en-NZ" b="1" dirty="0">
              <a:solidFill>
                <a:srgbClr val="0070C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69300" y="5592263"/>
            <a:ext cx="2125216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>
              <a:schemeClr val="bg1">
                <a:alpha val="40000"/>
              </a:schemeClr>
            </a:glow>
            <a:softEdge rad="1016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NZ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MIXED RD</a:t>
            </a:r>
            <a:endParaRPr lang="en-NZ" b="1" dirty="0">
              <a:solidFill>
                <a:srgbClr val="0070C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20422" y="5561373"/>
            <a:ext cx="3706577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>
              <a:schemeClr val="bg1">
                <a:alpha val="40000"/>
              </a:schemeClr>
            </a:glow>
            <a:softEdge rad="1016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NZ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SPECIFIC COMPREHENSION </a:t>
            </a:r>
          </a:p>
          <a:p>
            <a:pPr algn="ctr"/>
            <a:r>
              <a:rPr lang="en-NZ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DEFICIT</a:t>
            </a:r>
            <a:endParaRPr lang="en-NZ" b="1" dirty="0">
              <a:solidFill>
                <a:srgbClr val="0070C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99398" y="364213"/>
            <a:ext cx="3274708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>
              <a:schemeClr val="bg1">
                <a:alpha val="40000"/>
              </a:schemeClr>
            </a:glow>
            <a:softEdge rad="1016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NZ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PROFICIENT READER</a:t>
            </a:r>
            <a:endParaRPr lang="en-NZ" b="1" dirty="0">
              <a:solidFill>
                <a:srgbClr val="0070C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95736" y="6237312"/>
            <a:ext cx="69482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000" dirty="0" smtClean="0">
                <a:solidFill>
                  <a:schemeClr val="accent1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How do reading disabilities develop?</a:t>
            </a:r>
            <a:endParaRPr lang="en-NZ" sz="3000" dirty="0">
              <a:solidFill>
                <a:schemeClr val="accent1">
                  <a:lumMod val="75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93991" y="0"/>
            <a:ext cx="7787208" cy="409916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NZ" sz="2400" dirty="0" smtClean="0">
                <a:solidFill>
                  <a:schemeClr val="bg1"/>
                </a:solidFill>
              </a:rPr>
              <a:t>Types of Reading Disability</a:t>
            </a:r>
            <a:endParaRPr lang="en-NZ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841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teracyatfreyberg.wikispaces.com/file/view/Spear-Swerling-Road_map_-_understanding_reading_disability.gif/296265438/Spear-Swerling-Road_map_-_understanding_reading_disability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276" y="150015"/>
            <a:ext cx="5976664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 rot="16200000">
            <a:off x="5483929" y="3259961"/>
            <a:ext cx="68584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800" dirty="0"/>
              <a:t>Spear-</a:t>
            </a:r>
            <a:r>
              <a:rPr lang="en-NZ" sz="800" dirty="0" err="1"/>
              <a:t>Swerling</a:t>
            </a:r>
            <a:r>
              <a:rPr lang="en-NZ" sz="800" dirty="0"/>
              <a:t>, L., &amp; Sternberg, R. L. (1996). Roads to reading disability. In Off track: When poor readers become "learning disabled" (pp. 113-152). Boulder, CO: Westview Press.</a:t>
            </a:r>
          </a:p>
        </p:txBody>
      </p:sp>
      <p:sp>
        <p:nvSpPr>
          <p:cNvPr id="5" name="Rectangle 4"/>
          <p:cNvSpPr/>
          <p:nvPr/>
        </p:nvSpPr>
        <p:spPr>
          <a:xfrm>
            <a:off x="4355976" y="104746"/>
            <a:ext cx="3960440" cy="738664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r>
              <a:rPr lang="en-NZ" dirty="0">
                <a:latin typeface="Arial" pitchFamily="34" charset="0"/>
                <a:cs typeface="Arial" pitchFamily="34" charset="0"/>
              </a:rPr>
              <a:t> </a:t>
            </a:r>
            <a:r>
              <a:rPr lang="en-NZ" sz="2400" dirty="0">
                <a:latin typeface="Arial" pitchFamily="34" charset="0"/>
                <a:cs typeface="Arial" pitchFamily="34" charset="0"/>
              </a:rPr>
              <a:t>Roads to reading </a:t>
            </a:r>
            <a:r>
              <a:rPr lang="en-NZ" sz="2400" dirty="0" smtClean="0">
                <a:latin typeface="Arial" pitchFamily="34" charset="0"/>
                <a:cs typeface="Arial" pitchFamily="34" charset="0"/>
              </a:rPr>
              <a:t>disability</a:t>
            </a:r>
          </a:p>
          <a:p>
            <a:r>
              <a:rPr lang="en-NZ" dirty="0" smtClean="0">
                <a:latin typeface="Arial" pitchFamily="34" charset="0"/>
                <a:cs typeface="Arial" pitchFamily="34" charset="0"/>
              </a:rPr>
              <a:t>(Spear-</a:t>
            </a:r>
            <a:r>
              <a:rPr lang="en-NZ" dirty="0" err="1" smtClean="0">
                <a:latin typeface="Arial" pitchFamily="34" charset="0"/>
                <a:cs typeface="Arial" pitchFamily="34" charset="0"/>
              </a:rPr>
              <a:t>Swerling</a:t>
            </a:r>
            <a:r>
              <a:rPr lang="en-NZ" dirty="0" smtClean="0">
                <a:latin typeface="Arial" pitchFamily="34" charset="0"/>
                <a:cs typeface="Arial" pitchFamily="34" charset="0"/>
              </a:rPr>
              <a:t> &amp; Sternberg, 1996)</a:t>
            </a:r>
            <a:endParaRPr lang="en-NZ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710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395536" y="332656"/>
            <a:ext cx="3008313" cy="11620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NZ" sz="2200" dirty="0" smtClean="0"/>
              <a:t>Reading is not just ACTIVE but INTERACTIVE</a:t>
            </a:r>
            <a:endParaRPr lang="en-NZ" sz="2200" dirty="0"/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395536" y="1494706"/>
            <a:ext cx="3008313" cy="4691063"/>
          </a:xfrm>
          <a:prstGeom prst="rect">
            <a:avLst/>
          </a:prstGeom>
          <a:solidFill>
            <a:srgbClr val="FFFFCC"/>
          </a:solidFill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NZ" sz="2400" dirty="0">
                <a:latin typeface="Arial Narrow" pitchFamily="34" charset="0"/>
                <a:cs typeface="Arial" pitchFamily="34" charset="0"/>
              </a:rPr>
              <a:t>R</a:t>
            </a:r>
            <a:r>
              <a:rPr lang="en-NZ" sz="2400" dirty="0" smtClean="0">
                <a:latin typeface="Arial Narrow" pitchFamily="34" charset="0"/>
                <a:cs typeface="Arial" pitchFamily="34" charset="0"/>
              </a:rPr>
              <a:t>eading is “an act of composition”</a:t>
            </a:r>
            <a:endParaRPr lang="en-NZ" sz="2400" dirty="0">
              <a:latin typeface="Arial Narrow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NZ" sz="2400" dirty="0" smtClean="0">
                <a:latin typeface="Arial Narrow" pitchFamily="34" charset="0"/>
                <a:cs typeface="Arial" pitchFamily="34" charset="0"/>
              </a:rPr>
              <a:t>“stimulate their own thinking”</a:t>
            </a:r>
          </a:p>
          <a:p>
            <a:pPr marL="0" indent="0">
              <a:buNone/>
            </a:pPr>
            <a:r>
              <a:rPr lang="en-NZ" sz="2400" dirty="0" smtClean="0">
                <a:latin typeface="Arial Narrow" pitchFamily="34" charset="0"/>
                <a:cs typeface="Arial" pitchFamily="34" charset="0"/>
              </a:rPr>
              <a:t>“Readers construct and maintain understanding by merging their thinking with the text. </a:t>
            </a:r>
          </a:p>
          <a:p>
            <a:pPr marL="0" indent="0">
              <a:buNone/>
            </a:pPr>
            <a:r>
              <a:rPr lang="en-NZ" sz="2400" dirty="0" smtClean="0">
                <a:latin typeface="Arial Narrow" pitchFamily="34" charset="0"/>
                <a:cs typeface="Arial" pitchFamily="34" charset="0"/>
              </a:rPr>
              <a:t>“</a:t>
            </a:r>
            <a:r>
              <a:rPr lang="en-NZ" sz="2400" dirty="0" err="1" smtClean="0">
                <a:latin typeface="Arial Narrow" pitchFamily="34" charset="0"/>
                <a:cs typeface="Arial" pitchFamily="34" charset="0"/>
              </a:rPr>
              <a:t>ongoing</a:t>
            </a:r>
            <a:r>
              <a:rPr lang="en-NZ" sz="2400" dirty="0" smtClean="0">
                <a:latin typeface="Arial Narrow" pitchFamily="34" charset="0"/>
                <a:cs typeface="Arial" pitchFamily="34" charset="0"/>
              </a:rPr>
              <a:t> inner conversation with the author… a dialogue of sorts” </a:t>
            </a:r>
          </a:p>
          <a:p>
            <a:pPr marL="0" indent="0" algn="r">
              <a:buNone/>
            </a:pPr>
            <a:r>
              <a:rPr lang="en-NZ" sz="1400" dirty="0" smtClean="0">
                <a:solidFill>
                  <a:prstClr val="black"/>
                </a:solidFill>
              </a:rPr>
              <a:t>(Harvey </a:t>
            </a:r>
            <a:r>
              <a:rPr lang="en-NZ" sz="1400" dirty="0">
                <a:solidFill>
                  <a:prstClr val="black"/>
                </a:solidFill>
              </a:rPr>
              <a:t>&amp; </a:t>
            </a:r>
            <a:r>
              <a:rPr lang="en-NZ" sz="1400" dirty="0" err="1">
                <a:solidFill>
                  <a:prstClr val="black"/>
                </a:solidFill>
              </a:rPr>
              <a:t>Goudvis</a:t>
            </a:r>
            <a:r>
              <a:rPr lang="en-NZ" sz="1400" dirty="0">
                <a:solidFill>
                  <a:prstClr val="black"/>
                </a:solidFill>
              </a:rPr>
              <a:t>, 2007, </a:t>
            </a:r>
            <a:r>
              <a:rPr lang="en-NZ" sz="1400" dirty="0" smtClean="0">
                <a:solidFill>
                  <a:prstClr val="black"/>
                </a:solidFill>
              </a:rPr>
              <a:t>p.21)</a:t>
            </a:r>
            <a:endParaRPr lang="en-NZ" sz="24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567277" y="1052736"/>
            <a:ext cx="5111750" cy="4524102"/>
          </a:xfrm>
          <a:prstGeom prst="rect">
            <a:avLst/>
          </a:prstGeo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NZ" dirty="0" smtClean="0">
                <a:latin typeface="Cordia New" pitchFamily="34" charset="-34"/>
                <a:cs typeface="Cordia New" pitchFamily="34" charset="-34"/>
              </a:rPr>
              <a:t>A book “…is a printed circuit for your own life to flow through”.</a:t>
            </a:r>
          </a:p>
          <a:p>
            <a:pPr marL="0" indent="0">
              <a:buFont typeface="Arial" pitchFamily="34" charset="0"/>
              <a:buNone/>
            </a:pPr>
            <a:endParaRPr lang="en-NZ" dirty="0">
              <a:latin typeface="Cordia New" pitchFamily="34" charset="-34"/>
              <a:cs typeface="Cordia New" pitchFamily="34" charset="-34"/>
            </a:endParaRPr>
          </a:p>
          <a:p>
            <a:pPr marL="0" indent="0">
              <a:buFont typeface="Arial" pitchFamily="34" charset="0"/>
              <a:buNone/>
            </a:pPr>
            <a:r>
              <a:rPr lang="en-NZ" dirty="0" smtClean="0">
                <a:latin typeface="Cordia New" pitchFamily="34" charset="-34"/>
                <a:cs typeface="Cordia New" pitchFamily="34" charset="-34"/>
              </a:rPr>
              <a:t>“You’re imagining the words, the sounds of the words, and you are thinking of the various characters in terms of people you’ve known – not in terms of the writer’s experience, but your own”.</a:t>
            </a:r>
          </a:p>
          <a:p>
            <a:pPr marL="0" indent="0" algn="r">
              <a:buFont typeface="Arial" pitchFamily="34" charset="0"/>
              <a:buNone/>
            </a:pPr>
            <a:r>
              <a:rPr lang="en-NZ" sz="1000" dirty="0" smtClean="0"/>
              <a:t> (E. L. Doctorow, in Plimpton, 1998, cited in Harvey &amp; </a:t>
            </a:r>
            <a:r>
              <a:rPr lang="en-NZ" sz="1000" dirty="0" err="1" smtClean="0"/>
              <a:t>Goudvis</a:t>
            </a:r>
            <a:r>
              <a:rPr lang="en-NZ" sz="1000" dirty="0" smtClean="0"/>
              <a:t>, 2007, p. 13)</a:t>
            </a:r>
            <a:endParaRPr lang="en-NZ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24156" y="6209645"/>
            <a:ext cx="91198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NZ" sz="2800" dirty="0" smtClean="0">
                <a:solidFill>
                  <a:schemeClr val="accent1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Am I not already teaching reading comprehension?</a:t>
            </a:r>
            <a:endParaRPr lang="en-NZ" sz="2800" dirty="0">
              <a:solidFill>
                <a:schemeClr val="accent1">
                  <a:lumMod val="75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91842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6136" y="332656"/>
            <a:ext cx="3008313" cy="1162050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NZ" sz="2200" dirty="0" smtClean="0"/>
              <a:t>AIMS of teaching reading comprehension strategies</a:t>
            </a:r>
            <a:endParaRPr lang="en-NZ" sz="2200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-468560" y="924788"/>
            <a:ext cx="7333815" cy="4248472"/>
          </a:xfrm>
          <a:prstGeom prst="irregularSeal2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en-NZ" sz="2400" dirty="0" smtClean="0"/>
              <a:t>Common problem with RC “instruction” in schools</a:t>
            </a:r>
          </a:p>
          <a:p>
            <a:pPr marL="0" indent="0" algn="ctr">
              <a:buNone/>
            </a:pPr>
            <a:r>
              <a:rPr lang="en-NZ" sz="2400" dirty="0" smtClean="0"/>
              <a:t>Assessing vs. Teaching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96136" y="1494706"/>
            <a:ext cx="3008313" cy="4691063"/>
          </a:xfrm>
          <a:solidFill>
            <a:srgbClr val="FFFFCC"/>
          </a:solidFill>
        </p:spPr>
        <p:txBody>
          <a:bodyPr>
            <a:normAutofit/>
          </a:bodyPr>
          <a:lstStyle/>
          <a:p>
            <a:r>
              <a:rPr lang="en-NZ" sz="2400" dirty="0"/>
              <a:t>T</a:t>
            </a:r>
            <a:r>
              <a:rPr lang="en-NZ" sz="2400" dirty="0" smtClean="0"/>
              <a:t>o get readers to: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NZ" sz="2400" dirty="0" smtClean="0"/>
              <a:t>think </a:t>
            </a:r>
            <a:r>
              <a:rPr lang="en-NZ" sz="2400" dirty="0"/>
              <a:t>when they </a:t>
            </a:r>
            <a:r>
              <a:rPr lang="en-NZ" sz="2400" dirty="0" smtClean="0"/>
              <a:t>read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NZ" sz="2400" dirty="0" smtClean="0"/>
              <a:t>develop </a:t>
            </a:r>
            <a:r>
              <a:rPr lang="en-NZ" sz="2400" dirty="0"/>
              <a:t>an awareness of their </a:t>
            </a:r>
            <a:r>
              <a:rPr lang="en-NZ" sz="2400" dirty="0" smtClean="0"/>
              <a:t>thinking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NZ" sz="2400" dirty="0" smtClean="0"/>
              <a:t>use actively the </a:t>
            </a:r>
            <a:r>
              <a:rPr lang="en-NZ" sz="2400" dirty="0"/>
              <a:t>knowledge they glean</a:t>
            </a:r>
          </a:p>
        </p:txBody>
      </p:sp>
      <p:sp>
        <p:nvSpPr>
          <p:cNvPr id="7" name="Oval 6"/>
          <p:cNvSpPr/>
          <p:nvPr/>
        </p:nvSpPr>
        <p:spPr>
          <a:xfrm>
            <a:off x="260169" y="404664"/>
            <a:ext cx="5493455" cy="5288721"/>
          </a:xfrm>
          <a:prstGeom prst="ellipse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NZ" sz="3200" dirty="0">
                <a:solidFill>
                  <a:prstClr val="black"/>
                </a:solidFill>
              </a:rPr>
              <a:t>“Comprehension strategies are a </a:t>
            </a:r>
            <a:r>
              <a:rPr lang="en-NZ" sz="3200" u="sng" dirty="0">
                <a:solidFill>
                  <a:prstClr val="black"/>
                </a:solidFill>
              </a:rPr>
              <a:t>means to an end</a:t>
            </a:r>
            <a:r>
              <a:rPr lang="en-NZ" sz="3200" dirty="0">
                <a:solidFill>
                  <a:prstClr val="black"/>
                </a:solidFill>
              </a:rPr>
              <a:t>, </a:t>
            </a:r>
            <a:r>
              <a:rPr lang="en-NZ" sz="3200" u="sng" dirty="0">
                <a:solidFill>
                  <a:prstClr val="black"/>
                </a:solidFill>
              </a:rPr>
              <a:t>not an end in themselves</a:t>
            </a:r>
            <a:r>
              <a:rPr lang="en-NZ" sz="3200" dirty="0">
                <a:solidFill>
                  <a:prstClr val="black"/>
                </a:solidFill>
              </a:rPr>
              <a:t>.  Teaching strategies for strategies sake is simply not the point.” </a:t>
            </a:r>
          </a:p>
          <a:p>
            <a:pPr lvl="0" algn="r">
              <a:spcBef>
                <a:spcPct val="20000"/>
              </a:spcBef>
            </a:pPr>
            <a:r>
              <a:rPr lang="en-NZ" sz="1200" dirty="0">
                <a:solidFill>
                  <a:prstClr val="black"/>
                </a:solidFill>
              </a:rPr>
              <a:t>(Harvey &amp; </a:t>
            </a:r>
            <a:r>
              <a:rPr lang="en-NZ" sz="1200" dirty="0" err="1">
                <a:solidFill>
                  <a:prstClr val="black"/>
                </a:solidFill>
              </a:rPr>
              <a:t>Goudvis</a:t>
            </a:r>
            <a:r>
              <a:rPr lang="en-NZ" sz="1200" dirty="0">
                <a:solidFill>
                  <a:prstClr val="black"/>
                </a:solidFill>
              </a:rPr>
              <a:t>, 2007, p. </a:t>
            </a:r>
            <a:r>
              <a:rPr lang="en-NZ" sz="1200" dirty="0" smtClean="0">
                <a:solidFill>
                  <a:prstClr val="black"/>
                </a:solidFill>
              </a:rPr>
              <a:t>14, emphasis added)c</a:t>
            </a:r>
            <a:endParaRPr lang="en-NZ" sz="120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6237312"/>
            <a:ext cx="84604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000" dirty="0" smtClean="0">
                <a:solidFill>
                  <a:schemeClr val="accent1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What are reading comprehension strategies?</a:t>
            </a:r>
            <a:endParaRPr lang="en-NZ" sz="3000" dirty="0">
              <a:solidFill>
                <a:schemeClr val="accent1">
                  <a:lumMod val="75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896166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uiExpand="1" build="p" animBg="1"/>
      <p:bldP spid="8" grpId="1" uiExpand="1" build="p" animBg="1"/>
      <p:bldP spid="4" grpId="0" uiExpand="1" build="p" animBg="1"/>
      <p:bldP spid="7" grpId="0" animBg="1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6212160"/>
          </a:xfr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>
              <a:lnSpc>
                <a:spcPct val="115000"/>
              </a:lnSpc>
              <a:buClr>
                <a:srgbClr val="B2A1C7"/>
              </a:buClr>
              <a:buSzPts val="2000"/>
              <a:buNone/>
            </a:pPr>
            <a:r>
              <a:rPr lang="en-NZ" sz="2300" dirty="0" smtClean="0">
                <a:latin typeface="Arial" pitchFamily="34" charset="0"/>
                <a:ea typeface="Calibri"/>
                <a:cs typeface="Arial" pitchFamily="34" charset="0"/>
              </a:rPr>
              <a:t>Pearson, Dole, Duffy &amp; </a:t>
            </a:r>
            <a:r>
              <a:rPr lang="en-NZ" sz="2300" dirty="0" err="1" smtClean="0">
                <a:latin typeface="Arial" pitchFamily="34" charset="0"/>
                <a:ea typeface="Calibri"/>
                <a:cs typeface="Arial" pitchFamily="34" charset="0"/>
              </a:rPr>
              <a:t>Roehler</a:t>
            </a:r>
            <a:r>
              <a:rPr lang="en-NZ" sz="2300" dirty="0">
                <a:latin typeface="Arial" pitchFamily="34" charset="0"/>
                <a:ea typeface="Calibri"/>
                <a:cs typeface="Arial" pitchFamily="34" charset="0"/>
              </a:rPr>
              <a:t> </a:t>
            </a:r>
            <a:r>
              <a:rPr lang="en-NZ" sz="2300" dirty="0" smtClean="0">
                <a:latin typeface="Arial" pitchFamily="34" charset="0"/>
                <a:ea typeface="Calibri"/>
                <a:cs typeface="Arial" pitchFamily="34" charset="0"/>
              </a:rPr>
              <a:t>(1992):</a:t>
            </a:r>
          </a:p>
          <a:p>
            <a:pPr>
              <a:lnSpc>
                <a:spcPct val="115000"/>
              </a:lnSpc>
              <a:buClr>
                <a:srgbClr val="B2A1C7"/>
              </a:buClr>
              <a:buSzPts val="2000"/>
              <a:buFont typeface="Symbol"/>
              <a:buChar char=""/>
            </a:pPr>
            <a:r>
              <a:rPr lang="en-NZ" sz="3100" dirty="0" smtClean="0">
                <a:latin typeface="Arial" pitchFamily="34" charset="0"/>
                <a:ea typeface="Calibri"/>
                <a:cs typeface="Arial" pitchFamily="34" charset="0"/>
              </a:rPr>
              <a:t>Searching for Connections </a:t>
            </a:r>
            <a:br>
              <a:rPr lang="en-NZ" sz="3100" dirty="0" smtClean="0">
                <a:latin typeface="Arial" pitchFamily="34" charset="0"/>
                <a:ea typeface="Calibri"/>
                <a:cs typeface="Arial" pitchFamily="34" charset="0"/>
              </a:rPr>
            </a:br>
            <a:r>
              <a:rPr lang="en-NZ" sz="1900" dirty="0" smtClean="0">
                <a:latin typeface="Arial" pitchFamily="34" charset="0"/>
                <a:ea typeface="Calibri"/>
                <a:cs typeface="Arial" pitchFamily="34" charset="0"/>
              </a:rPr>
              <a:t>(e.g. using schema - Dr Moira </a:t>
            </a:r>
            <a:r>
              <a:rPr lang="en-NZ" sz="1900" dirty="0" err="1" smtClean="0">
                <a:latin typeface="Arial" pitchFamily="34" charset="0"/>
                <a:ea typeface="Calibri"/>
                <a:cs typeface="Arial" pitchFamily="34" charset="0"/>
              </a:rPr>
              <a:t>Sweetnam</a:t>
            </a:r>
            <a:r>
              <a:rPr lang="en-NZ" sz="1900" dirty="0" smtClean="0">
                <a:latin typeface="Arial" pitchFamily="34" charset="0"/>
                <a:ea typeface="Calibri"/>
                <a:cs typeface="Arial" pitchFamily="34" charset="0"/>
              </a:rPr>
              <a:t> Evans)</a:t>
            </a:r>
            <a:endParaRPr lang="en-NZ" sz="1900" dirty="0">
              <a:latin typeface="Arial" pitchFamily="34" charset="0"/>
              <a:ea typeface="Calibri"/>
              <a:cs typeface="Arial" pitchFamily="34" charset="0"/>
            </a:endParaRPr>
          </a:p>
          <a:p>
            <a:pPr>
              <a:lnSpc>
                <a:spcPct val="115000"/>
              </a:lnSpc>
              <a:buClr>
                <a:srgbClr val="B2A1C7"/>
              </a:buClr>
              <a:buSzPts val="2000"/>
              <a:buFont typeface="Symbol"/>
              <a:buChar char=""/>
            </a:pPr>
            <a:r>
              <a:rPr lang="en-NZ" sz="3100" dirty="0">
                <a:latin typeface="Arial" pitchFamily="34" charset="0"/>
                <a:ea typeface="Calibri"/>
                <a:cs typeface="Arial" pitchFamily="34" charset="0"/>
              </a:rPr>
              <a:t>Asking Questions </a:t>
            </a:r>
          </a:p>
          <a:p>
            <a:pPr>
              <a:lnSpc>
                <a:spcPct val="115000"/>
              </a:lnSpc>
              <a:buClr>
                <a:srgbClr val="B2A1C7"/>
              </a:buClr>
              <a:buSzPts val="2000"/>
              <a:buFont typeface="Symbol"/>
              <a:buChar char=""/>
            </a:pPr>
            <a:r>
              <a:rPr lang="en-NZ" sz="3100" dirty="0" smtClean="0">
                <a:latin typeface="Arial" pitchFamily="34" charset="0"/>
                <a:ea typeface="Calibri"/>
                <a:cs typeface="Arial" pitchFamily="34" charset="0"/>
              </a:rPr>
              <a:t>Drawing Inferences</a:t>
            </a:r>
            <a:endParaRPr lang="en-NZ" sz="3100" dirty="0">
              <a:latin typeface="Arial" pitchFamily="34" charset="0"/>
              <a:ea typeface="Calibri"/>
              <a:cs typeface="Arial" pitchFamily="34" charset="0"/>
            </a:endParaRPr>
          </a:p>
          <a:p>
            <a:pPr>
              <a:lnSpc>
                <a:spcPct val="115000"/>
              </a:lnSpc>
              <a:buClr>
                <a:srgbClr val="B2A1C7"/>
              </a:buClr>
              <a:buSzPts val="2000"/>
              <a:buFont typeface="Symbol"/>
              <a:buChar char=""/>
            </a:pPr>
            <a:r>
              <a:rPr lang="en-NZ" sz="3100" dirty="0">
                <a:latin typeface="Arial" pitchFamily="34" charset="0"/>
                <a:ea typeface="Calibri"/>
                <a:cs typeface="Arial" pitchFamily="34" charset="0"/>
              </a:rPr>
              <a:t>Determining Important Ideas</a:t>
            </a:r>
          </a:p>
          <a:p>
            <a:pPr lvl="0">
              <a:lnSpc>
                <a:spcPct val="115000"/>
              </a:lnSpc>
              <a:buClr>
                <a:srgbClr val="B2A1C7"/>
              </a:buClr>
              <a:buSzPts val="2000"/>
              <a:buFont typeface="Symbol"/>
              <a:buChar char=""/>
            </a:pPr>
            <a:r>
              <a:rPr lang="en-NZ" sz="3100" dirty="0">
                <a:latin typeface="Arial" pitchFamily="34" charset="0"/>
                <a:ea typeface="Calibri"/>
                <a:cs typeface="Arial" pitchFamily="34" charset="0"/>
              </a:rPr>
              <a:t>Synthesising </a:t>
            </a:r>
            <a:endParaRPr lang="en-NZ" sz="3100" dirty="0" smtClean="0">
              <a:latin typeface="Arial" pitchFamily="34" charset="0"/>
              <a:ea typeface="Calibri"/>
              <a:cs typeface="Arial" pitchFamily="34" charset="0"/>
            </a:endParaRPr>
          </a:p>
          <a:p>
            <a:pPr>
              <a:lnSpc>
                <a:spcPct val="115000"/>
              </a:lnSpc>
              <a:buClr>
                <a:srgbClr val="B2A1C7"/>
              </a:buClr>
              <a:buSzPts val="2000"/>
              <a:buFont typeface="Symbol"/>
              <a:buChar char=""/>
            </a:pPr>
            <a:r>
              <a:rPr lang="en-NZ" sz="3100" dirty="0" smtClean="0">
                <a:latin typeface="Arial" pitchFamily="34" charset="0"/>
                <a:ea typeface="Calibri"/>
                <a:cs typeface="Arial" pitchFamily="34" charset="0"/>
              </a:rPr>
              <a:t>Monitoring &amp; Repairing </a:t>
            </a:r>
            <a:r>
              <a:rPr lang="en-NZ" sz="3100" dirty="0">
                <a:latin typeface="Arial" pitchFamily="34" charset="0"/>
                <a:ea typeface="Calibri"/>
                <a:cs typeface="Arial" pitchFamily="34" charset="0"/>
              </a:rPr>
              <a:t>Comprehension </a:t>
            </a:r>
          </a:p>
          <a:p>
            <a:pPr marL="0" lvl="0" indent="0">
              <a:lnSpc>
                <a:spcPct val="115000"/>
              </a:lnSpc>
              <a:buClr>
                <a:srgbClr val="B2A1C7"/>
              </a:buClr>
              <a:buSzPts val="2000"/>
              <a:buNone/>
            </a:pPr>
            <a:r>
              <a:rPr lang="en-NZ" sz="2300" dirty="0" smtClean="0">
                <a:latin typeface="Arial" pitchFamily="34" charset="0"/>
                <a:ea typeface="Calibri"/>
                <a:cs typeface="Arial" pitchFamily="34" charset="0"/>
              </a:rPr>
              <a:t>Presley (1976) &amp; Keene &amp; Zimmerman (1997) added:</a:t>
            </a:r>
          </a:p>
          <a:p>
            <a:pPr lvl="0">
              <a:lnSpc>
                <a:spcPct val="115000"/>
              </a:lnSpc>
              <a:buClr>
                <a:srgbClr val="B2A1C7"/>
              </a:buClr>
              <a:buSzPts val="2000"/>
              <a:buFont typeface="Symbol"/>
              <a:buChar char=""/>
            </a:pPr>
            <a:r>
              <a:rPr lang="en-NZ" sz="3100" dirty="0" smtClean="0">
                <a:latin typeface="Arial" pitchFamily="34" charset="0"/>
                <a:ea typeface="Calibri"/>
                <a:cs typeface="Arial" pitchFamily="34" charset="0"/>
              </a:rPr>
              <a:t>Sensory imaging/ Visualising</a:t>
            </a:r>
          </a:p>
          <a:p>
            <a:pPr marL="0" lvl="0" indent="0">
              <a:lnSpc>
                <a:spcPct val="115000"/>
              </a:lnSpc>
              <a:buClr>
                <a:srgbClr val="B2A1C7"/>
              </a:buClr>
              <a:buSzPts val="2000"/>
              <a:buNone/>
            </a:pPr>
            <a:r>
              <a:rPr lang="en-NZ" sz="2300" dirty="0" smtClean="0">
                <a:latin typeface="Arial" pitchFamily="34" charset="0"/>
                <a:ea typeface="Calibri"/>
                <a:cs typeface="Arial" pitchFamily="34" charset="0"/>
              </a:rPr>
              <a:t>Other important skills:</a:t>
            </a:r>
          </a:p>
          <a:p>
            <a:pPr lvl="0">
              <a:lnSpc>
                <a:spcPct val="115000"/>
              </a:lnSpc>
              <a:buClr>
                <a:srgbClr val="B2A1C7"/>
              </a:buClr>
              <a:buSzPts val="2000"/>
              <a:buFont typeface="Symbol"/>
              <a:buChar char=""/>
            </a:pPr>
            <a:r>
              <a:rPr lang="en-NZ" sz="3100" dirty="0" smtClean="0">
                <a:latin typeface="Arial" pitchFamily="34" charset="0"/>
                <a:ea typeface="Calibri"/>
                <a:cs typeface="Arial" pitchFamily="34" charset="0"/>
              </a:rPr>
              <a:t>Skimming</a:t>
            </a:r>
            <a:endParaRPr lang="en-NZ" sz="3100" dirty="0">
              <a:latin typeface="Arial" pitchFamily="34" charset="0"/>
              <a:ea typeface="Calibri"/>
              <a:cs typeface="Arial" pitchFamily="34" charset="0"/>
            </a:endParaRPr>
          </a:p>
          <a:p>
            <a:pPr lvl="0">
              <a:lnSpc>
                <a:spcPct val="115000"/>
              </a:lnSpc>
              <a:buClr>
                <a:srgbClr val="B2A1C7"/>
              </a:buClr>
              <a:buSzPts val="2000"/>
              <a:buFont typeface="Symbol"/>
              <a:buChar char=""/>
            </a:pPr>
            <a:r>
              <a:rPr lang="en-NZ" sz="3100" dirty="0">
                <a:latin typeface="Arial" pitchFamily="34" charset="0"/>
                <a:ea typeface="Calibri"/>
                <a:cs typeface="Arial" pitchFamily="34" charset="0"/>
              </a:rPr>
              <a:t>Scanning</a:t>
            </a:r>
          </a:p>
          <a:p>
            <a:pPr lvl="0">
              <a:lnSpc>
                <a:spcPct val="115000"/>
              </a:lnSpc>
              <a:buClr>
                <a:srgbClr val="B2A1C7"/>
              </a:buClr>
              <a:buSzPts val="2000"/>
              <a:buFont typeface="Symbol"/>
              <a:buChar char=""/>
            </a:pPr>
            <a:r>
              <a:rPr lang="en-NZ" sz="3100" dirty="0">
                <a:latin typeface="Arial" pitchFamily="34" charset="0"/>
                <a:ea typeface="Calibri"/>
                <a:cs typeface="Arial" pitchFamily="34" charset="0"/>
              </a:rPr>
              <a:t>Clarifying </a:t>
            </a:r>
            <a:r>
              <a:rPr lang="en-NZ" sz="3100" dirty="0" smtClean="0">
                <a:latin typeface="Arial" pitchFamily="34" charset="0"/>
                <a:ea typeface="Calibri"/>
                <a:cs typeface="Arial" pitchFamily="34" charset="0"/>
              </a:rPr>
              <a:t>Vocabulary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half" idx="2"/>
          </p:nvPr>
        </p:nvSpPr>
        <p:spPr>
          <a:solidFill>
            <a:srgbClr val="FFFFCC"/>
          </a:solidFill>
        </p:spPr>
        <p:txBody>
          <a:bodyPr>
            <a:normAutofit/>
          </a:bodyPr>
          <a:lstStyle/>
          <a:p>
            <a:r>
              <a:rPr lang="en-NZ" sz="3000" b="1" dirty="0" smtClean="0">
                <a:latin typeface="Agency FB" pitchFamily="34" charset="0"/>
              </a:rPr>
              <a:t>A repertoire of strategies that “active, thoughtful readers use when constructing meaning from text” </a:t>
            </a:r>
            <a:r>
              <a:rPr lang="en-NZ" sz="3000" b="1" dirty="0" smtClean="0">
                <a:latin typeface="Bradley Hand ITC" pitchFamily="66" charset="0"/>
              </a:rPr>
              <a:t/>
            </a:r>
            <a:br>
              <a:rPr lang="en-NZ" sz="3000" b="1" dirty="0" smtClean="0">
                <a:latin typeface="Bradley Hand ITC" pitchFamily="66" charset="0"/>
              </a:rPr>
            </a:br>
            <a:r>
              <a:rPr lang="en-NZ" sz="1200" dirty="0" smtClean="0"/>
              <a:t>(</a:t>
            </a:r>
            <a:r>
              <a:rPr lang="en-NZ" sz="1200" dirty="0" smtClean="0">
                <a:solidFill>
                  <a:prstClr val="black"/>
                </a:solidFill>
              </a:rPr>
              <a:t>Harvey </a:t>
            </a:r>
            <a:r>
              <a:rPr lang="en-NZ" sz="1200" dirty="0">
                <a:solidFill>
                  <a:prstClr val="black"/>
                </a:solidFill>
              </a:rPr>
              <a:t>&amp; </a:t>
            </a:r>
            <a:r>
              <a:rPr lang="en-NZ" sz="1200" dirty="0" err="1">
                <a:solidFill>
                  <a:prstClr val="black"/>
                </a:solidFill>
              </a:rPr>
              <a:t>Goudvis</a:t>
            </a:r>
            <a:r>
              <a:rPr lang="en-NZ" sz="1200" dirty="0">
                <a:solidFill>
                  <a:prstClr val="black"/>
                </a:solidFill>
              </a:rPr>
              <a:t>, 2007, p. </a:t>
            </a:r>
            <a:r>
              <a:rPr lang="en-NZ" sz="1200" dirty="0" smtClean="0">
                <a:solidFill>
                  <a:prstClr val="black"/>
                </a:solidFill>
              </a:rPr>
              <a:t>17). </a:t>
            </a:r>
            <a:endParaRPr lang="en-NZ" sz="3000" b="1" dirty="0">
              <a:latin typeface="Bradley Hand ITC" pitchFamily="66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93991" y="0"/>
            <a:ext cx="7787208" cy="409916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NZ" sz="2400" dirty="0" smtClean="0">
                <a:solidFill>
                  <a:schemeClr val="bg1"/>
                </a:solidFill>
              </a:rPr>
              <a:t>Reading Comprehension Strategies</a:t>
            </a:r>
            <a:endParaRPr lang="en-NZ" sz="22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810" y="5661445"/>
            <a:ext cx="339910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000" dirty="0" smtClean="0">
                <a:solidFill>
                  <a:schemeClr val="accent1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How should I teach RCS?</a:t>
            </a:r>
            <a:endParaRPr lang="en-NZ" sz="3000" dirty="0">
              <a:solidFill>
                <a:schemeClr val="accent1">
                  <a:lumMod val="75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339342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 txBox="1">
            <a:spLocks/>
          </p:cNvSpPr>
          <p:nvPr/>
        </p:nvSpPr>
        <p:spPr>
          <a:xfrm>
            <a:off x="457200" y="1435100"/>
            <a:ext cx="3008313" cy="4691063"/>
          </a:xfrm>
          <a:prstGeom prst="rect">
            <a:avLst/>
          </a:prstGeom>
          <a:solidFill>
            <a:srgbClr val="FFFFCC"/>
          </a:solidFill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NZ" sz="3000" dirty="0" smtClean="0"/>
              <a:t>Metacognitive Approach: </a:t>
            </a:r>
            <a:br>
              <a:rPr lang="en-NZ" sz="3000" dirty="0" smtClean="0"/>
            </a:br>
            <a:endParaRPr lang="en-NZ" sz="3000" dirty="0" smtClean="0"/>
          </a:p>
          <a:p>
            <a:pPr marL="0" indent="0" algn="ctr">
              <a:buNone/>
            </a:pPr>
            <a:r>
              <a:rPr lang="en-NZ" sz="3000" dirty="0" smtClean="0"/>
              <a:t>teaching students to be conscious of their inner conversation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273050"/>
            <a:ext cx="3008313" cy="11620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NZ" sz="2400" dirty="0" smtClean="0"/>
              <a:t>BEST PRACTICE</a:t>
            </a:r>
            <a:endParaRPr lang="en-NZ" sz="2200" dirty="0"/>
          </a:p>
        </p:txBody>
      </p:sp>
      <p:sp>
        <p:nvSpPr>
          <p:cNvPr id="8" name="Oval 7"/>
          <p:cNvSpPr/>
          <p:nvPr/>
        </p:nvSpPr>
        <p:spPr>
          <a:xfrm>
            <a:off x="3622941" y="-603448"/>
            <a:ext cx="5356352" cy="8145149"/>
          </a:xfrm>
          <a:prstGeom prst="ellipse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en-NZ" sz="3200" b="1" dirty="0" smtClean="0">
                <a:solidFill>
                  <a:prstClr val="black"/>
                </a:solidFill>
              </a:rPr>
              <a:t>Gradual </a:t>
            </a:r>
            <a:br>
              <a:rPr lang="en-NZ" sz="3200" b="1" dirty="0" smtClean="0">
                <a:solidFill>
                  <a:prstClr val="black"/>
                </a:solidFill>
              </a:rPr>
            </a:br>
            <a:r>
              <a:rPr lang="en-NZ" sz="3200" b="1" dirty="0" smtClean="0">
                <a:solidFill>
                  <a:prstClr val="black"/>
                </a:solidFill>
              </a:rPr>
              <a:t>Release of Responsibility</a:t>
            </a:r>
          </a:p>
          <a:p>
            <a:pPr marL="354013" lvl="0" indent="-354013">
              <a:spcBef>
                <a:spcPct val="20000"/>
              </a:spcBef>
              <a:buFont typeface="+mj-lt"/>
              <a:buAutoNum type="arabicPeriod"/>
            </a:pPr>
            <a:r>
              <a:rPr lang="en-NZ" sz="2800" dirty="0" smtClean="0">
                <a:solidFill>
                  <a:prstClr val="black"/>
                </a:solidFill>
              </a:rPr>
              <a:t>Introduce the strategies explicitly</a:t>
            </a:r>
          </a:p>
          <a:p>
            <a:pPr marL="354013" lvl="0" indent="-354013">
              <a:spcBef>
                <a:spcPct val="20000"/>
              </a:spcBef>
              <a:buFont typeface="+mj-lt"/>
              <a:buAutoNum type="arabicPeriod"/>
            </a:pPr>
            <a:r>
              <a:rPr lang="en-NZ" sz="2800" dirty="0" smtClean="0">
                <a:solidFill>
                  <a:prstClr val="black"/>
                </a:solidFill>
              </a:rPr>
              <a:t>Model their use</a:t>
            </a:r>
          </a:p>
          <a:p>
            <a:pPr marL="354013" lvl="0" indent="-354013">
              <a:spcBef>
                <a:spcPct val="20000"/>
              </a:spcBef>
              <a:buFont typeface="+mj-lt"/>
              <a:buAutoNum type="arabicPeriod"/>
            </a:pPr>
            <a:r>
              <a:rPr lang="en-NZ" sz="2800" dirty="0" smtClean="0">
                <a:solidFill>
                  <a:prstClr val="black"/>
                </a:solidFill>
              </a:rPr>
              <a:t>Guide students to use the strategies</a:t>
            </a:r>
          </a:p>
          <a:p>
            <a:pPr marL="354013" lvl="0" indent="-354013">
              <a:spcBef>
                <a:spcPct val="20000"/>
              </a:spcBef>
              <a:buFont typeface="+mj-lt"/>
              <a:buAutoNum type="arabicPeriod"/>
            </a:pPr>
            <a:r>
              <a:rPr lang="en-NZ" sz="2800" dirty="0" smtClean="0">
                <a:solidFill>
                  <a:prstClr val="black"/>
                </a:solidFill>
              </a:rPr>
              <a:t>Allow students to use them on their own and provide opportunities to practice! </a:t>
            </a:r>
            <a:r>
              <a:rPr lang="en-NZ" sz="1600" dirty="0" smtClean="0">
                <a:solidFill>
                  <a:prstClr val="black"/>
                </a:solidFill>
              </a:rPr>
              <a:t>(repeated reading)</a:t>
            </a:r>
            <a:endParaRPr lang="en-NZ" sz="1600" dirty="0">
              <a:solidFill>
                <a:prstClr val="black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7345" y="5934670"/>
            <a:ext cx="53608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NZ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DEMONSTRATION</a:t>
            </a:r>
            <a:endParaRPr lang="en-NZ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074" name="Picture 2" descr="C:\Users\aitkene\AppData\Local\Microsoft\Windows\Temporary Internet Files\Content.IE5\QTYJ71WJ\MC900331679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9045" y="2204864"/>
            <a:ext cx="4420248" cy="5043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4781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9" dur="indefinite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05"/>
                                      </p:to>
                                    </p:set>
                                    <p:animEffect filter="image" prLst="opacity: 0.05">
                                      <p:cBhvr rctx="IE">
                                        <p:cTn id="30" dur="indefinite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 tmFilter="0,0; .5, 1; 1, 1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build="allAtOnce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Custom 3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002060"/>
      </a:hlink>
      <a:folHlink>
        <a:srgbClr val="002060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1145</TotalTime>
  <Words>675</Words>
  <Application>Microsoft Office PowerPoint</Application>
  <PresentationFormat>On-screen Show (4:3)</PresentationFormat>
  <Paragraphs>132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NewsPrint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AIMS of teaching reading comprehension strategies</vt:lpstr>
      <vt:lpstr>PowerPoint Presentation</vt:lpstr>
      <vt:lpstr>PowerPoint Presentation</vt:lpstr>
      <vt:lpstr>Activities to help students become aware of reading strategies</vt:lpstr>
      <vt:lpstr>Inference</vt:lpstr>
      <vt:lpstr>Final thoughts</vt:lpstr>
      <vt:lpstr>RESOURCES</vt:lpstr>
    </vt:vector>
  </TitlesOfParts>
  <Company>Ministry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 Aitken</dc:creator>
  <cp:lastModifiedBy>Emma Aitken</cp:lastModifiedBy>
  <cp:revision>45</cp:revision>
  <dcterms:created xsi:type="dcterms:W3CDTF">2012-05-01T06:25:51Z</dcterms:created>
  <dcterms:modified xsi:type="dcterms:W3CDTF">2012-07-04T22:30:23Z</dcterms:modified>
</cp:coreProperties>
</file>